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4A2BD5-0209-4EA8-BFEE-CD38927C44A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AAF57C-EBCD-4C3F-A577-3380074D2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A2BD5-0209-4EA8-BFEE-CD38927C44A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AF57C-EBCD-4C3F-A577-3380074D2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A2BD5-0209-4EA8-BFEE-CD38927C44A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AF57C-EBCD-4C3F-A577-3380074D2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A2BD5-0209-4EA8-BFEE-CD38927C44A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AF57C-EBCD-4C3F-A577-3380074D27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A2BD5-0209-4EA8-BFEE-CD38927C44A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AF57C-EBCD-4C3F-A577-3380074D27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A2BD5-0209-4EA8-BFEE-CD38927C44A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AF57C-EBCD-4C3F-A577-3380074D27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A2BD5-0209-4EA8-BFEE-CD38927C44A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AF57C-EBCD-4C3F-A577-3380074D27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A2BD5-0209-4EA8-BFEE-CD38927C44A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AF57C-EBCD-4C3F-A577-3380074D279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4A2BD5-0209-4EA8-BFEE-CD38927C44A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AF57C-EBCD-4C3F-A577-3380074D2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4A2BD5-0209-4EA8-BFEE-CD38927C44A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AAF57C-EBCD-4C3F-A577-3380074D27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4A2BD5-0209-4EA8-BFEE-CD38927C44A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AAF57C-EBCD-4C3F-A577-3380074D27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4A2BD5-0209-4EA8-BFEE-CD38927C44A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AAF57C-EBCD-4C3F-A577-3380074D27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073" y="1988840"/>
            <a:ext cx="7772400" cy="118168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Constantia" pitchFamily="18" charset="0"/>
              </a:rPr>
              <a:t>Практики консультування та терапії в кризових ситуаціях</a:t>
            </a:r>
            <a:endParaRPr lang="ru-RU" sz="36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776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605427"/>
            <a:ext cx="2886075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39" y="4605427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05426"/>
            <a:ext cx="2466975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0273" y="1886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err="1">
                <a:latin typeface="Constantia" pitchFamily="18" charset="0"/>
              </a:rPr>
              <a:t>Херсонський</a:t>
            </a:r>
            <a:r>
              <a:rPr lang="ru-RU" sz="1400" dirty="0">
                <a:latin typeface="Constantia" pitchFamily="18" charset="0"/>
              </a:rPr>
              <a:t> </a:t>
            </a:r>
            <a:r>
              <a:rPr lang="ru-RU" sz="1400" dirty="0" err="1">
                <a:latin typeface="Constantia" pitchFamily="18" charset="0"/>
              </a:rPr>
              <a:t>державний</a:t>
            </a:r>
            <a:r>
              <a:rPr lang="ru-RU" sz="1400" dirty="0">
                <a:latin typeface="Constantia" pitchFamily="18" charset="0"/>
              </a:rPr>
              <a:t> </a:t>
            </a:r>
            <a:r>
              <a:rPr lang="ru-RU" sz="1400" dirty="0" err="1">
                <a:latin typeface="Constantia" pitchFamily="18" charset="0"/>
              </a:rPr>
              <a:t>університет</a:t>
            </a:r>
            <a:endParaRPr lang="ru-RU" sz="1400" dirty="0">
              <a:latin typeface="Constantia" pitchFamily="18" charset="0"/>
            </a:endParaRPr>
          </a:p>
          <a:p>
            <a:pPr algn="ctr"/>
            <a:r>
              <a:rPr lang="ru-RU" sz="1400" dirty="0" err="1">
                <a:latin typeface="Constantia" pitchFamily="18" charset="0"/>
              </a:rPr>
              <a:t>Соціально-психологічний</a:t>
            </a:r>
            <a:r>
              <a:rPr lang="ru-RU" sz="1400" dirty="0">
                <a:latin typeface="Constantia" pitchFamily="18" charset="0"/>
              </a:rPr>
              <a:t> факультет </a:t>
            </a:r>
          </a:p>
          <a:p>
            <a:pPr algn="ctr"/>
            <a:r>
              <a:rPr lang="ru-RU" sz="1400" dirty="0">
                <a:latin typeface="Constantia" pitchFamily="18" charset="0"/>
              </a:rPr>
              <a:t>Кафедра </a:t>
            </a:r>
            <a:r>
              <a:rPr lang="ru-RU" sz="1400" dirty="0" err="1">
                <a:latin typeface="Constantia" pitchFamily="18" charset="0"/>
              </a:rPr>
              <a:t>практичної</a:t>
            </a:r>
            <a:r>
              <a:rPr lang="ru-RU" sz="1400" dirty="0">
                <a:latin typeface="Constantia" pitchFamily="18" charset="0"/>
              </a:rPr>
              <a:t> </a:t>
            </a:r>
            <a:r>
              <a:rPr lang="ru-RU" sz="1400" dirty="0" err="1">
                <a:latin typeface="Constantia" pitchFamily="18" charset="0"/>
              </a:rPr>
              <a:t>психології</a:t>
            </a:r>
            <a:r>
              <a:rPr lang="ru-RU" sz="1400" dirty="0">
                <a:latin typeface="Constantia" pitchFamily="18" charset="0"/>
              </a:rPr>
              <a:t>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30033" y="2996952"/>
            <a:ext cx="8892480" cy="1872208"/>
          </a:xfrm>
          <a:prstGeom prst="rect">
            <a:avLst/>
          </a:prstGeom>
        </p:spPr>
        <p:txBody>
          <a:bodyPr vert="horz" lIns="0" rIns="18288">
            <a:normAutofit fontScale="32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Вибіркова навчальна дисципліна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Освітня програма</a:t>
            </a: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«</a:t>
            </a: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Психологія»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Другий (магістерський) рівень вищої освіти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Спеціальність 053 Психологія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 курс, 1 семестр викладання  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денна та заочна форми навчання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6C36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2020-2021 навчальний рік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9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 algn="just">
              <a:buNone/>
            </a:pP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/>
              <a:t>метою і </a:t>
            </a:r>
            <a:r>
              <a:rPr lang="ru-RU" dirty="0" err="1"/>
              <a:t>завданнями</a:t>
            </a:r>
            <a:r>
              <a:rPr lang="ru-RU" dirty="0"/>
              <a:t> є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емоційна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 й </a:t>
            </a:r>
            <a:r>
              <a:rPr lang="ru-RU" dirty="0" err="1"/>
              <a:t>увага</a:t>
            </a:r>
            <a:r>
              <a:rPr lang="ru-RU" dirty="0"/>
              <a:t> до </a:t>
            </a:r>
            <a:r>
              <a:rPr lang="ru-RU" dirty="0" err="1"/>
              <a:t>переживань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проблеми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«глухого кута» до «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 smtClean="0"/>
              <a:t>»);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стресової</a:t>
            </a:r>
            <a:r>
              <a:rPr lang="ru-RU" dirty="0"/>
              <a:t> та </a:t>
            </a:r>
            <a:r>
              <a:rPr lang="ru-RU" dirty="0" err="1"/>
              <a:t>кризової</a:t>
            </a:r>
            <a:r>
              <a:rPr lang="ru-RU" dirty="0"/>
              <a:t> </a:t>
            </a:r>
            <a:r>
              <a:rPr lang="ru-RU" dirty="0" err="1"/>
              <a:t>толерантності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реалістичності</a:t>
            </a:r>
            <a:r>
              <a:rPr lang="ru-RU" dirty="0"/>
              <a:t> та </a:t>
            </a:r>
            <a:r>
              <a:rPr lang="ru-RU" dirty="0" err="1"/>
              <a:t>плюралістичності</a:t>
            </a:r>
            <a:r>
              <a:rPr lang="ru-RU" dirty="0"/>
              <a:t> </a:t>
            </a:r>
            <a:r>
              <a:rPr lang="ru-RU" dirty="0" err="1"/>
              <a:t>світогляду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 і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до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err="1">
                <a:solidFill>
                  <a:schemeClr val="tx1"/>
                </a:solidFill>
              </a:rPr>
              <a:t>Кризове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психологічне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консультування</a:t>
            </a:r>
            <a:r>
              <a:rPr lang="ru-RU" sz="2800" dirty="0">
                <a:solidFill>
                  <a:schemeClr val="tx1"/>
                </a:solidFill>
              </a:rPr>
              <a:t> – </a:t>
            </a:r>
            <a:r>
              <a:rPr lang="ru-RU" sz="2800" dirty="0" err="1">
                <a:solidFill>
                  <a:schemeClr val="tx1"/>
                </a:solidFill>
              </a:rPr>
              <a:t>це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професійна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допомога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клієнту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пошуку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вирішення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проблемної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ситуації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99"/>
            <a:ext cx="1187625" cy="128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504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/>
              <a:t>криза </a:t>
            </a:r>
            <a:r>
              <a:rPr lang="ru-RU" i="1" dirty="0" err="1"/>
              <a:t>дає</a:t>
            </a:r>
            <a:r>
              <a:rPr lang="ru-RU" i="1" dirty="0"/>
              <a:t> про себе знати, </a:t>
            </a:r>
            <a:r>
              <a:rPr lang="ru-RU" i="1" dirty="0" err="1"/>
              <a:t>слід</a:t>
            </a:r>
            <a:r>
              <a:rPr lang="ru-RU" i="1" dirty="0"/>
              <a:t> </a:t>
            </a:r>
            <a:r>
              <a:rPr lang="ru-RU" i="1" dirty="0" err="1"/>
              <a:t>зайняти</a:t>
            </a:r>
            <a:r>
              <a:rPr lang="ru-RU" i="1" dirty="0"/>
              <a:t> </a:t>
            </a:r>
            <a:r>
              <a:rPr lang="ru-RU" i="1" dirty="0" err="1"/>
              <a:t>активну</a:t>
            </a:r>
            <a:r>
              <a:rPr lang="ru-RU" i="1" dirty="0"/>
              <a:t> </a:t>
            </a:r>
            <a:r>
              <a:rPr lang="ru-RU" i="1" dirty="0" err="1"/>
              <a:t>життєву</a:t>
            </a:r>
            <a:r>
              <a:rPr lang="ru-RU" i="1" dirty="0"/>
              <a:t> </a:t>
            </a:r>
            <a:r>
              <a:rPr lang="ru-RU" i="1" dirty="0" err="1"/>
              <a:t>позицію</a:t>
            </a:r>
            <a:r>
              <a:rPr lang="ru-RU" i="1" dirty="0"/>
              <a:t>, і в першу </a:t>
            </a:r>
            <a:r>
              <a:rPr lang="ru-RU" i="1" dirty="0" err="1"/>
              <a:t>чергу</a:t>
            </a:r>
            <a:r>
              <a:rPr lang="ru-RU" i="1" dirty="0"/>
              <a:t>, </a:t>
            </a:r>
            <a:r>
              <a:rPr lang="ru-RU" i="1" dirty="0" err="1"/>
              <a:t>щодо</a:t>
            </a:r>
            <a:r>
              <a:rPr lang="ru-RU" i="1" dirty="0"/>
              <a:t> самого себе. </a:t>
            </a:r>
            <a:endParaRPr lang="ru-RU" i="1" dirty="0" smtClean="0"/>
          </a:p>
          <a:p>
            <a:pPr marL="109728" indent="0" algn="just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                        </a:t>
            </a:r>
            <a:r>
              <a:rPr lang="ru-RU" dirty="0" smtClean="0"/>
              <a:t>Л</a:t>
            </a:r>
            <a:r>
              <a:rPr lang="ru-RU" dirty="0"/>
              <a:t>. Б. </a:t>
            </a:r>
            <a:r>
              <a:rPr lang="ru-RU" dirty="0" smtClean="0"/>
              <a:t>Шнейдер</a:t>
            </a:r>
          </a:p>
          <a:p>
            <a:pPr marL="109728" indent="0" algn="just">
              <a:buNone/>
            </a:pPr>
            <a:endParaRPr lang="uk-UA" i="1" dirty="0" smtClean="0"/>
          </a:p>
          <a:p>
            <a:pPr marL="109728" indent="0" algn="just">
              <a:buNone/>
            </a:pPr>
            <a:endParaRPr lang="uk-UA" i="1" dirty="0"/>
          </a:p>
          <a:p>
            <a:pPr marL="109728" indent="0" algn="just">
              <a:buNone/>
            </a:pPr>
            <a:endParaRPr lang="ru-RU" i="1" dirty="0" smtClean="0"/>
          </a:p>
          <a:p>
            <a:pPr algn="just"/>
            <a:r>
              <a:rPr lang="uk-UA" i="1" dirty="0" smtClean="0"/>
              <a:t>Цей курс є поєднанням теорії та практики!</a:t>
            </a:r>
          </a:p>
          <a:p>
            <a:pPr algn="just"/>
            <a:endParaRPr lang="ru-RU" i="1" dirty="0" smtClean="0"/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</a:t>
            </a:r>
          </a:p>
          <a:p>
            <a:pPr marL="109728" indent="0">
              <a:buNone/>
            </a:pPr>
            <a:endParaRPr lang="uk-UA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Для чого це Вам потрібно?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1835938" cy="144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4"/>
            <a:ext cx="2108498" cy="129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особистістю</a:t>
            </a:r>
            <a:r>
              <a:rPr lang="ru-RU" dirty="0"/>
              <a:t> з </a:t>
            </a:r>
            <a:r>
              <a:rPr lang="ru-RU" dirty="0" err="1"/>
              <a:t>посттравматичним</a:t>
            </a:r>
            <a:r>
              <a:rPr lang="ru-RU" dirty="0"/>
              <a:t> </a:t>
            </a:r>
            <a:r>
              <a:rPr lang="ru-RU" dirty="0" err="1"/>
              <a:t>стресовим</a:t>
            </a:r>
            <a:r>
              <a:rPr lang="ru-RU" dirty="0"/>
              <a:t> </a:t>
            </a:r>
            <a:r>
              <a:rPr lang="ru-RU" dirty="0" err="1"/>
              <a:t>розладом</a:t>
            </a:r>
            <a:r>
              <a:rPr lang="ru-RU" dirty="0"/>
              <a:t> (ПТСР</a:t>
            </a:r>
            <a:r>
              <a:rPr lang="ru-RU" dirty="0" smtClean="0"/>
              <a:t>)</a:t>
            </a:r>
          </a:p>
          <a:p>
            <a:pPr algn="just"/>
            <a:endParaRPr lang="uk-UA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/>
              <a:t>Психологічне</a:t>
            </a:r>
            <a:r>
              <a:rPr lang="ru-RU" dirty="0"/>
              <a:t> </a:t>
            </a:r>
            <a:r>
              <a:rPr lang="ru-RU" dirty="0" err="1"/>
              <a:t>консультування</a:t>
            </a:r>
            <a:r>
              <a:rPr lang="ru-RU" dirty="0"/>
              <a:t> при </a:t>
            </a:r>
            <a:r>
              <a:rPr lang="ru-RU" dirty="0" err="1"/>
              <a:t>переживанні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(</a:t>
            </a:r>
            <a:r>
              <a:rPr lang="ru-RU" dirty="0" err="1"/>
              <a:t>смерті</a:t>
            </a:r>
            <a:r>
              <a:rPr lang="ru-RU" dirty="0"/>
              <a:t>, </a:t>
            </a:r>
            <a:r>
              <a:rPr lang="ru-RU" dirty="0" err="1"/>
              <a:t>розлученні</a:t>
            </a:r>
            <a:r>
              <a:rPr lang="ru-RU" dirty="0"/>
              <a:t>, хворобах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Що будемо вивчати та практикувати?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3"/>
            <a:ext cx="250507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84" y="2348880"/>
            <a:ext cx="2619375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0570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09" y="5005708"/>
            <a:ext cx="27051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83470"/>
            <a:ext cx="2667000" cy="187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7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Консультативна</a:t>
            </a:r>
            <a:r>
              <a:rPr lang="ru-RU" dirty="0"/>
              <a:t> та </a:t>
            </a:r>
            <a:r>
              <a:rPr lang="ru-RU" dirty="0" err="1"/>
              <a:t>терапевтична</a:t>
            </a:r>
            <a:r>
              <a:rPr lang="ru-RU" dirty="0"/>
              <a:t> робота з </a:t>
            </a:r>
            <a:r>
              <a:rPr lang="ru-RU" dirty="0" err="1"/>
              <a:t>жінками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насилля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dirty="0" err="1"/>
              <a:t>Консультативна</a:t>
            </a:r>
            <a:r>
              <a:rPr lang="ru-RU" dirty="0"/>
              <a:t> та </a:t>
            </a:r>
            <a:r>
              <a:rPr lang="ru-RU" dirty="0" err="1"/>
              <a:t>терапевтична</a:t>
            </a:r>
            <a:r>
              <a:rPr lang="ru-RU" dirty="0"/>
              <a:t> робота з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насилля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700" dirty="0">
                <a:solidFill>
                  <a:srgbClr val="FF0000"/>
                </a:solidFill>
              </a:rPr>
              <a:t>Що будемо вивчати та практикувати?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277233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81128"/>
            <a:ext cx="295232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7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Консультування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проблем, </a:t>
            </a:r>
            <a:r>
              <a:rPr lang="ru-RU" dirty="0" err="1"/>
              <a:t>пов'язаними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err="1"/>
              <a:t>Дошлюбне</a:t>
            </a:r>
            <a:r>
              <a:rPr lang="ru-RU" dirty="0"/>
              <a:t>, </a:t>
            </a:r>
            <a:r>
              <a:rPr lang="ru-RU" dirty="0" err="1"/>
              <a:t>подружнє</a:t>
            </a:r>
            <a:r>
              <a:rPr lang="ru-RU" dirty="0"/>
              <a:t> й </a:t>
            </a:r>
            <a:r>
              <a:rPr lang="ru-RU" dirty="0" err="1"/>
              <a:t>постподружнє</a:t>
            </a:r>
            <a:r>
              <a:rPr lang="ru-RU" dirty="0"/>
              <a:t> </a:t>
            </a:r>
            <a:r>
              <a:rPr lang="ru-RU" dirty="0" err="1"/>
              <a:t>консультування</a:t>
            </a:r>
            <a:r>
              <a:rPr lang="ru-RU" dirty="0"/>
              <a:t> та </a:t>
            </a:r>
            <a:r>
              <a:rPr lang="ru-RU" dirty="0" err="1"/>
              <a:t>терапія</a:t>
            </a: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700" dirty="0">
                <a:solidFill>
                  <a:srgbClr val="FF0000"/>
                </a:solidFill>
              </a:rPr>
              <a:t>Що будемо вивчати та практикувати?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1"/>
            <a:ext cx="261937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57128"/>
            <a:ext cx="2619375" cy="144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" y="4797152"/>
            <a:ext cx="2619375" cy="177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74184"/>
            <a:ext cx="2952328" cy="179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2983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1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 </a:t>
            </a:r>
            <a:r>
              <a:rPr lang="ru-RU" dirty="0" err="1"/>
              <a:t>Консультативна</a:t>
            </a:r>
            <a:r>
              <a:rPr lang="ru-RU" dirty="0"/>
              <a:t> робота та </a:t>
            </a:r>
            <a:r>
              <a:rPr lang="ru-RU" dirty="0" err="1"/>
              <a:t>терапія</a:t>
            </a:r>
            <a:r>
              <a:rPr lang="ru-RU" dirty="0"/>
              <a:t> </a:t>
            </a:r>
            <a:r>
              <a:rPr lang="ru-RU" dirty="0" err="1"/>
              <a:t>залежних</a:t>
            </a:r>
            <a:r>
              <a:rPr lang="ru-RU" dirty="0"/>
              <a:t> та </a:t>
            </a:r>
            <a:r>
              <a:rPr lang="ru-RU" dirty="0" err="1"/>
              <a:t>созалежних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700" dirty="0">
                <a:solidFill>
                  <a:srgbClr val="FF0000"/>
                </a:solidFill>
              </a:rPr>
              <a:t>Що будемо вивчати та практикувати?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675417" cy="156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684496" cy="154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2781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2923456" cy="156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88032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880320" cy="156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4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Ще та багато іншого на цьому курсі!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36811"/>
            <a:ext cx="2594820" cy="158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7"/>
            <a:ext cx="2808312" cy="15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3028950" cy="20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834240" cy="20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2520280" cy="20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1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</TotalTime>
  <Words>273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Практики консультування та терапії в кризових ситуаціях</vt:lpstr>
      <vt:lpstr>Кризове психологічне консультування – це професійна допомога клієнту в пошуку вирішення проблемної ситуації.  </vt:lpstr>
      <vt:lpstr>Для чого це Вам потрібно?</vt:lpstr>
      <vt:lpstr>Що будемо вивчати та практикувати?</vt:lpstr>
      <vt:lpstr>Що будемо вивчати та практикувати?</vt:lpstr>
      <vt:lpstr>Що будемо вивчати та практикувати?</vt:lpstr>
      <vt:lpstr>Що будемо вивчати та практикувати?</vt:lpstr>
      <vt:lpstr>Ще та багато іншого на цьому курсі!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Практики консультування та терапії в кризових ситуаціях</dc:title>
  <dc:creator>User</dc:creator>
  <cp:lastModifiedBy>User</cp:lastModifiedBy>
  <cp:revision>11</cp:revision>
  <dcterms:created xsi:type="dcterms:W3CDTF">2020-06-15T11:51:34Z</dcterms:created>
  <dcterms:modified xsi:type="dcterms:W3CDTF">2020-06-18T15:10:18Z</dcterms:modified>
</cp:coreProperties>
</file>